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25" r:id="rId2"/>
    <p:sldId id="259" r:id="rId3"/>
    <p:sldId id="341" r:id="rId4"/>
    <p:sldId id="327" r:id="rId5"/>
    <p:sldId id="342" r:id="rId6"/>
    <p:sldId id="343" r:id="rId7"/>
    <p:sldId id="344" r:id="rId8"/>
    <p:sldId id="331" r:id="rId9"/>
    <p:sldId id="346" r:id="rId10"/>
    <p:sldId id="350" r:id="rId11"/>
    <p:sldId id="353" r:id="rId12"/>
    <p:sldId id="354" r:id="rId13"/>
    <p:sldId id="352" r:id="rId14"/>
    <p:sldId id="355" r:id="rId15"/>
    <p:sldId id="356" r:id="rId16"/>
    <p:sldId id="367" r:id="rId17"/>
    <p:sldId id="357" r:id="rId18"/>
    <p:sldId id="358" r:id="rId19"/>
    <p:sldId id="361" r:id="rId20"/>
    <p:sldId id="362" r:id="rId21"/>
    <p:sldId id="372" r:id="rId22"/>
    <p:sldId id="363" r:id="rId23"/>
    <p:sldId id="364" r:id="rId24"/>
    <p:sldId id="371" r:id="rId25"/>
    <p:sldId id="373" r:id="rId26"/>
    <p:sldId id="33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8">
          <p15:clr>
            <a:srgbClr val="A4A3A4"/>
          </p15:clr>
        </p15:guide>
        <p15:guide id="2" orient="horz" pos="35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05" autoAdjust="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>
        <p:guide pos="818"/>
        <p:guide orient="horz" pos="3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anchor="ctr"/>
          <a:lstStyle>
            <a:lvl1pPr algn="ctr">
              <a:defRPr sz="60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/>
          <a:lstStyle>
            <a:lvl1pPr algn="ctr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/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448" y="5221224"/>
            <a:ext cx="3621024" cy="621792"/>
          </a:xfrm>
        </p:spPr>
        <p:txBody>
          <a:bodyPr/>
          <a:lstStyle>
            <a:lvl1pPr algn="l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zon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anchor="ctr"/>
          <a:lstStyle>
            <a:lvl1pPr marL="0" indent="0" algn="ctr">
              <a:lnSpc>
                <a:spcPts val="2460"/>
              </a:lnSpc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anchor="b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anchor="ctr"/>
          <a:lstStyle>
            <a:lvl1pPr marL="0" indent="0" algn="ctr">
              <a:buNone/>
              <a:defRPr sz="20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684" y="987425"/>
            <a:ext cx="612470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0684" y="993775"/>
            <a:ext cx="612470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all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none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it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anchor="ctr"/>
          <a:lstStyle>
            <a:lvl1pPr algn="ctr">
              <a:defRPr sz="48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/>
          <a:lstStyle>
            <a:lvl1pPr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855945"/>
            <a:ext cx="9820656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/>
          <a:lstStyle>
            <a:lvl1pPr algn="ctr"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8720" y="1746504"/>
            <a:ext cx="9829800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/>
          <a:lstStyle>
            <a:lvl1pPr marL="0" indent="0" algn="l">
              <a:buNone/>
              <a:defRPr sz="2000" cap="all" spc="200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anchor="b"/>
          <a:lstStyle>
            <a:lvl1pPr algn="l">
              <a:lnSpc>
                <a:spcPts val="5200"/>
              </a:lnSpc>
              <a:defRPr sz="3600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298448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886200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7395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903427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12984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3886200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6473952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90708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3"/>
          </p:nvPr>
        </p:nvSpPr>
        <p:spPr>
          <a:xfrm rot="16200000">
            <a:off x="-242952" y="1451496"/>
            <a:ext cx="1784352" cy="189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cap="all" spc="1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10 trang web có lượt truy cập nhiều nhất thế giới năm 20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880" y="816929"/>
            <a:ext cx="4114800" cy="376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5640" y="4734560"/>
            <a:ext cx="10515600" cy="64008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BÁN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2BFB62-C2AB-78D8-2F28-B9CD391D6B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White DNA structur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40636" y="2651760"/>
            <a:ext cx="8110728" cy="1545336"/>
          </a:xfrm>
        </p:spPr>
        <p:txBody>
          <a:bodyPr/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III: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  <a:endParaRPr lang="en-US" sz="4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671802-169E-4511-4E2A-13EC3906E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59" y="1584642"/>
            <a:ext cx="9512844" cy="411511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47014-FA3E-79C4-9464-B2AB3C973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79" y="1322703"/>
            <a:ext cx="9809481" cy="46385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C9209-CD97-2160-F739-22DAFC2D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701992"/>
            <a:ext cx="7371080" cy="3865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948A7F-C965-94C4-B618-6CF6891CA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439" y="3210242"/>
            <a:ext cx="7893733" cy="357663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3.4.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D2BA07-4F22-4664-8714-57E020F9E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415"/>
            <a:ext cx="5943600" cy="3133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BB31F4-9641-93BC-9CD8-4B9023A06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960" y="2092960"/>
            <a:ext cx="5943600" cy="3119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466BE0-28E1-FA45-D61B-013BA91DD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3275647"/>
            <a:ext cx="5943600" cy="31108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8ECFAEF-D70C-E33E-00F9-B665C8708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83" y="1320800"/>
            <a:ext cx="8093740" cy="4094480"/>
          </a:xfrm>
          <a:prstGeom prst="rect">
            <a:avLst/>
          </a:prstGeom>
        </p:spPr>
      </p:pic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3.5.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E84094-E21E-62EE-2F6F-FF92357F4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920" y="455725"/>
            <a:ext cx="4298492" cy="26939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6539AB-668C-DF26-ED28-3911C9D53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919" y="3840480"/>
            <a:ext cx="4352973" cy="263281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5F7221-E885-376F-FE37-39DD025C0B06}"/>
              </a:ext>
            </a:extLst>
          </p:cNvPr>
          <p:cNvCxnSpPr>
            <a:cxnSpLocks/>
          </p:cNvCxnSpPr>
          <p:nvPr/>
        </p:nvCxnSpPr>
        <p:spPr>
          <a:xfrm flipV="1">
            <a:off x="4439920" y="2387600"/>
            <a:ext cx="3708400" cy="172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4F7BEB-6195-6CC4-6418-881AFFE681C2}"/>
              </a:ext>
            </a:extLst>
          </p:cNvPr>
          <p:cNvCxnSpPr>
            <a:cxnSpLocks/>
          </p:cNvCxnSpPr>
          <p:nvPr/>
        </p:nvCxnSpPr>
        <p:spPr>
          <a:xfrm>
            <a:off x="4318000" y="4378960"/>
            <a:ext cx="4328160" cy="955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White DNA structur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40636" y="2651760"/>
            <a:ext cx="8110728" cy="1545336"/>
          </a:xfrm>
        </p:spPr>
        <p:txBody>
          <a:bodyPr/>
          <a:lstStyle/>
          <a:p>
            <a:r>
              <a:rPr lang="en-US" sz="4000" dirty="0"/>
              <a:t>Vai </a:t>
            </a:r>
            <a:r>
              <a:rPr lang="en-US" sz="4000" dirty="0" err="1"/>
              <a:t>trò</a:t>
            </a:r>
            <a:r>
              <a:rPr lang="en-US" sz="4000" dirty="0"/>
              <a:t> </a:t>
            </a:r>
            <a:r>
              <a:rPr lang="en-US" sz="4000" dirty="0" err="1"/>
              <a:t>Người</a:t>
            </a:r>
            <a:r>
              <a:rPr lang="en-US" sz="4000" dirty="0"/>
              <a:t> </a:t>
            </a:r>
            <a:r>
              <a:rPr lang="en-US" sz="4000" dirty="0" err="1"/>
              <a:t>dùng</a:t>
            </a:r>
            <a:endParaRPr lang="en-US" sz="4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3.6.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EC9B87-EA3B-1B06-AA80-1CD134793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39" y="1255394"/>
            <a:ext cx="9330183" cy="49422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3.7.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26404-AA78-B742-CABA-BC4EFF786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9" y="989647"/>
            <a:ext cx="8203237" cy="42935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4D75E5-EBBB-BCDC-1389-F24C04D25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115" y="975360"/>
            <a:ext cx="4391506" cy="3084322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5740400" y="3373120"/>
            <a:ext cx="2336800" cy="10363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3.8.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AD4BDA-3B46-3480-FB0B-B0755A867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60" y="1042034"/>
            <a:ext cx="9541170" cy="50539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grpSp>
        <p:nvGrpSpPr>
          <p:cNvPr id="3" name="Graphic 3"/>
          <p:cNvGrpSpPr/>
          <p:nvPr/>
        </p:nvGrpSpPr>
        <p:grpSpPr>
          <a:xfrm rot="21305829" flipH="1">
            <a:off x="384767" y="2997955"/>
            <a:ext cx="1392628" cy="1132053"/>
            <a:chOff x="8338752" y="1188431"/>
            <a:chExt cx="3860072" cy="3137812"/>
          </a:xfrm>
        </p:grpSpPr>
        <p:sp>
          <p:nvSpPr>
            <p:cNvPr id="4" name="Freeform: Shape 9"/>
            <p:cNvSpPr/>
            <p:nvPr/>
          </p:nvSpPr>
          <p:spPr>
            <a:xfrm>
              <a:off x="8338756" y="1188431"/>
              <a:ext cx="3860068" cy="313781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10"/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11"/>
            <p:cNvSpPr/>
            <p:nvPr/>
          </p:nvSpPr>
          <p:spPr>
            <a:xfrm>
              <a:off x="9018827" y="1959453"/>
              <a:ext cx="2123698" cy="2134891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12"/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13"/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14"/>
            <p:cNvSpPr/>
            <p:nvPr/>
          </p:nvSpPr>
          <p:spPr>
            <a:xfrm>
              <a:off x="9267758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15"/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6"/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6" name="Group 17"/>
          <p:cNvGrpSpPr/>
          <p:nvPr/>
        </p:nvGrpSpPr>
        <p:grpSpPr>
          <a:xfrm>
            <a:off x="1446763" y="2639278"/>
            <a:ext cx="10756995" cy="2617601"/>
            <a:chOff x="1427713" y="2852132"/>
            <a:chExt cx="10756995" cy="2617601"/>
          </a:xfrm>
        </p:grpSpPr>
        <p:grpSp>
          <p:nvGrpSpPr>
            <p:cNvPr id="77" name="Group 18"/>
            <p:cNvGrpSpPr/>
            <p:nvPr/>
          </p:nvGrpSpPr>
          <p:grpSpPr>
            <a:xfrm>
              <a:off x="1427713" y="2852132"/>
              <a:ext cx="9478349" cy="2617601"/>
              <a:chOff x="2895898" y="2601320"/>
              <a:chExt cx="9478349" cy="2617601"/>
            </a:xfrm>
          </p:grpSpPr>
          <p:sp>
            <p:nvSpPr>
              <p:cNvPr id="79" name="Block Arc 20"/>
              <p:cNvSpPr/>
              <p:nvPr/>
            </p:nvSpPr>
            <p:spPr>
              <a:xfrm>
                <a:off x="10539544" y="3374995"/>
                <a:ext cx="1834703" cy="1834703"/>
              </a:xfrm>
              <a:prstGeom prst="blockArc">
                <a:avLst>
                  <a:gd name="adj1" fmla="val 12399071"/>
                  <a:gd name="adj2" fmla="val 16243311"/>
                  <a:gd name="adj3" fmla="val 6643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0" name="Block Arc 21"/>
              <p:cNvSpPr/>
              <p:nvPr/>
            </p:nvSpPr>
            <p:spPr>
              <a:xfrm rot="10800000">
                <a:off x="2895898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1" name="Block Arc 22"/>
              <p:cNvSpPr/>
              <p:nvPr/>
            </p:nvSpPr>
            <p:spPr>
              <a:xfrm>
                <a:off x="747756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2" name="Block Arc 23"/>
              <p:cNvSpPr/>
              <p:nvPr/>
            </p:nvSpPr>
            <p:spPr>
              <a:xfrm>
                <a:off x="441628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Block Arc 24"/>
              <p:cNvSpPr/>
              <p:nvPr/>
            </p:nvSpPr>
            <p:spPr>
              <a:xfrm rot="10800000">
                <a:off x="5946920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Block Arc 160"/>
              <p:cNvSpPr/>
              <p:nvPr/>
            </p:nvSpPr>
            <p:spPr>
              <a:xfrm rot="10800000">
                <a:off x="9008904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78" name="Rectangle 19"/>
            <p:cNvSpPr/>
            <p:nvPr/>
          </p:nvSpPr>
          <p:spPr>
            <a:xfrm>
              <a:off x="9988708" y="3625806"/>
              <a:ext cx="2196000" cy="1180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5" name="Oval 26"/>
          <p:cNvSpPr/>
          <p:nvPr/>
        </p:nvSpPr>
        <p:spPr>
          <a:xfrm>
            <a:off x="6731826" y="2716781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7"/>
          <p:cNvSpPr/>
          <p:nvPr/>
        </p:nvSpPr>
        <p:spPr>
          <a:xfrm>
            <a:off x="5068373" y="4645431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8"/>
          <p:cNvSpPr/>
          <p:nvPr/>
        </p:nvSpPr>
        <p:spPr>
          <a:xfrm>
            <a:off x="3479759" y="2688647"/>
            <a:ext cx="693414" cy="6934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TextBox 94"/>
          <p:cNvSpPr txBox="1"/>
          <p:nvPr/>
        </p:nvSpPr>
        <p:spPr>
          <a:xfrm>
            <a:off x="3371412" y="2835345"/>
            <a:ext cx="910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1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960734" y="4792614"/>
            <a:ext cx="910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2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623499" y="2877450"/>
            <a:ext cx="910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3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561174" y="5510295"/>
            <a:ext cx="1819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967144" y="1994995"/>
            <a:ext cx="1793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Project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6187969" y="1989618"/>
            <a:ext cx="1819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3.8.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B459E-9FDD-A40E-1A1A-97666F85C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077912"/>
            <a:ext cx="9083696" cy="476408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White DNA structur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40636" y="2651760"/>
            <a:ext cx="8110728" cy="1545336"/>
          </a:xfrm>
        </p:spPr>
        <p:txBody>
          <a:bodyPr/>
          <a:lstStyle/>
          <a:p>
            <a:r>
              <a:rPr lang="en-US" sz="4000" dirty="0"/>
              <a:t>Vai </a:t>
            </a:r>
            <a:r>
              <a:rPr lang="en-US" sz="4000" dirty="0" err="1"/>
              <a:t>trò</a:t>
            </a:r>
            <a:r>
              <a:rPr lang="en-US" sz="4000" dirty="0"/>
              <a:t> admin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3.9.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22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C0B03D-3950-EA12-F312-1C4F92418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20" y="932497"/>
            <a:ext cx="9805914" cy="515334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78BD668-0292-792D-8B29-E01E6DE799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89" r="10653"/>
          <a:stretch/>
        </p:blipFill>
        <p:spPr>
          <a:xfrm>
            <a:off x="2631439" y="3787140"/>
            <a:ext cx="6187441" cy="2664460"/>
          </a:xfrm>
          <a:prstGeom prst="rect">
            <a:avLst/>
          </a:prstGeom>
        </p:spPr>
      </p:pic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3.10.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8D7A20-C8E8-DD96-0450-E332316CE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7" r="9545"/>
          <a:stretch/>
        </p:blipFill>
        <p:spPr>
          <a:xfrm>
            <a:off x="162560" y="825850"/>
            <a:ext cx="5415280" cy="35240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F51575-D80D-0ECB-ACD1-C5A9DE3FE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680" y="832485"/>
            <a:ext cx="5943600" cy="251079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BE0C8C-6B9D-EC89-610C-DF595106F0B0}"/>
              </a:ext>
            </a:extLst>
          </p:cNvPr>
          <p:cNvCxnSpPr>
            <a:cxnSpLocks/>
          </p:cNvCxnSpPr>
          <p:nvPr/>
        </p:nvCxnSpPr>
        <p:spPr>
          <a:xfrm flipV="1">
            <a:off x="5008880" y="2336800"/>
            <a:ext cx="1899920" cy="6705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10555224" cy="8534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3.10. </a:t>
            </a:r>
            <a:r>
              <a:rPr lang="en-US" b="1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hang </a:t>
            </a:r>
            <a:r>
              <a:rPr lang="en-US" b="1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776DB1-45E1-C343-B1AB-DDA4BF79D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1414780"/>
            <a:ext cx="10740690" cy="47828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408930" y="1505585"/>
            <a:ext cx="5760720" cy="426720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4. HƯỚNG PHÁT TRIỂN THÊM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5409184" y="2260858"/>
            <a:ext cx="5760720" cy="44142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400"/>
              </a:lnSpc>
              <a:spcBef>
                <a:spcPts val="1200"/>
              </a:spcBef>
              <a:spcAft>
                <a:spcPts val="800"/>
              </a:spcAft>
              <a:buFont typeface="Wingdings" panose="05000000000000000000" charset="0"/>
              <a:buChar char="v"/>
            </a:pP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Thanh toán tiền thông qua các kênh thanh toán online như: Zalo Pay, Momo, Banking,… </a:t>
            </a:r>
          </a:p>
          <a:p>
            <a:pPr marL="285750" indent="-285750">
              <a:lnSpc>
                <a:spcPts val="2400"/>
              </a:lnSpc>
              <a:spcBef>
                <a:spcPts val="1200"/>
              </a:spcBef>
              <a:spcAft>
                <a:spcPts val="800"/>
              </a:spcAft>
              <a:buFont typeface="Wingdings" panose="05000000000000000000" charset="0"/>
              <a:buChar char="v"/>
            </a:pP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Diễn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đàn dành cho các cuộc trao đổi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giữa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dung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với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nhau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ts val="2400"/>
              </a:lnSpc>
              <a:spcBef>
                <a:spcPts val="1200"/>
              </a:spcBef>
              <a:spcAft>
                <a:spcPts val="800"/>
              </a:spcAft>
              <a:buFont typeface="Wingdings" panose="05000000000000000000" charset="0"/>
              <a:buChar char="v"/>
            </a:pP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Ứng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dụng các mô hình để phân tích từ đó đưa ra các dự báo và gợi ý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sách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phù hợp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với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dùng</a:t>
            </a:r>
            <a:endParaRPr lang="en-US" sz="18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400"/>
              </a:lnSpc>
              <a:spcBef>
                <a:spcPts val="1200"/>
              </a:spcBef>
              <a:spcAft>
                <a:spcPts val="800"/>
              </a:spcAft>
              <a:buFont typeface="Wingdings" panose="05000000000000000000" charset="0"/>
              <a:buChar char="v"/>
            </a:pP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Thêm các ưu đãi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cho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dung ở các sự kiện</a:t>
            </a:r>
          </a:p>
        </p:txBody>
      </p:sp>
      <p:pic>
        <p:nvPicPr>
          <p:cNvPr id="102" name="Picture 101"/>
          <p:cNvPicPr/>
          <p:nvPr/>
        </p:nvPicPr>
        <p:blipFill>
          <a:blip r:embed="rId2"/>
          <a:stretch>
            <a:fillRect/>
          </a:stretch>
        </p:blipFill>
        <p:spPr>
          <a:xfrm>
            <a:off x="987425" y="2006600"/>
            <a:ext cx="3258185" cy="27006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White DNA structure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524"/>
            <a:ext cx="12191999" cy="6858000"/>
          </a:xfrm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536065" y="1231900"/>
            <a:ext cx="9120505" cy="2417445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White DNA structur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40636" y="2651760"/>
            <a:ext cx="8110728" cy="1545336"/>
          </a:xfrm>
        </p:spPr>
        <p:txBody>
          <a:bodyPr/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I: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  <a:endParaRPr lang="en-US" sz="4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9824" y="1485264"/>
            <a:ext cx="5760720" cy="528320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1.1.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Sơ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lược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về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trang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Web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Placeholder 6" descr="Pipette over three glass jars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8575" y="1828800"/>
            <a:ext cx="3200400" cy="3200400"/>
          </a:xfrm>
          <a:custGeom>
            <a:avLst/>
            <a:gdLst>
              <a:gd name="connsiteX0" fmla="*/ 1600200 w 3200400"/>
              <a:gd name="connsiteY0" fmla="*/ 0 h 3200400"/>
              <a:gd name="connsiteX1" fmla="*/ 3200400 w 3200400"/>
              <a:gd name="connsiteY1" fmla="*/ 1600200 h 3200400"/>
              <a:gd name="connsiteX2" fmla="*/ 1600200 w 3200400"/>
              <a:gd name="connsiteY2" fmla="*/ 3200400 h 3200400"/>
              <a:gd name="connsiteX3" fmla="*/ 0 w 3200400"/>
              <a:gd name="connsiteY3" fmla="*/ 1600200 h 3200400"/>
              <a:gd name="connsiteX4" fmla="*/ 1600200 w 3200400"/>
              <a:gd name="connsiteY4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0400" h="3200400">
                <a:moveTo>
                  <a:pt x="1600200" y="0"/>
                </a:moveTo>
                <a:cubicBezTo>
                  <a:pt x="2483966" y="0"/>
                  <a:pt x="3200400" y="716434"/>
                  <a:pt x="3200400" y="1600200"/>
                </a:cubicBezTo>
                <a:cubicBezTo>
                  <a:pt x="3200400" y="2483966"/>
                  <a:pt x="2483966" y="3200400"/>
                  <a:pt x="1600200" y="3200400"/>
                </a:cubicBezTo>
                <a:cubicBezTo>
                  <a:pt x="716434" y="3200400"/>
                  <a:pt x="0" y="2483966"/>
                  <a:pt x="0" y="1600200"/>
                </a:cubicBezTo>
                <a:cubicBezTo>
                  <a:pt x="0" y="716434"/>
                  <a:pt x="716434" y="0"/>
                  <a:pt x="1600200" y="0"/>
                </a:cubicBezTo>
                <a:close/>
              </a:path>
            </a:pathLst>
          </a:custGeom>
        </p:spPr>
      </p:pic>
      <p:sp>
        <p:nvSpPr>
          <p:cNvPr id="6" name="Content Placeholder 2"/>
          <p:cNvSpPr txBox="1"/>
          <p:nvPr/>
        </p:nvSpPr>
        <p:spPr>
          <a:xfrm>
            <a:off x="5449570" y="2473960"/>
            <a:ext cx="5760720" cy="212979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v"/>
            </a:pP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Website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 một ý tưởng dự án thành lập dựa trên nh</a:t>
            </a:r>
            <a:r>
              <a:rPr lang="en-US" alt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v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Đặc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tuyến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chỉ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giúp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kiệm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lựa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thuận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kiếm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sắm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pic>
        <p:nvPicPr>
          <p:cNvPr id="2" name="Picture Placeholder 1" descr="images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993140" y="2284730"/>
            <a:ext cx="2366010" cy="228854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449824" y="1158240"/>
            <a:ext cx="5760720" cy="6521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1.2.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Đối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tượng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người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Dùng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và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các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chức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năng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liên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quan</a:t>
            </a:r>
            <a:endParaRPr lang="en-US" sz="2400" b="1" spc="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/>
          <p:nvPr/>
        </p:nvSpPr>
        <p:spPr>
          <a:xfrm>
            <a:off x="5449570" y="2849880"/>
            <a:ext cx="5760720" cy="2057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v"/>
            </a:pP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Đối với nhóm người dùng là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 tập trung vào nhóm chức năng phục vụ việc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kiếm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v"/>
            </a:pP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Đối với nhóm người dùng là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 tập trung vào nhóm chức năng liên quan đến việc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án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hóa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đơn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449824" y="1444624"/>
            <a:ext cx="5760720" cy="528320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1.3.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Công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nghệ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sử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dụng</a:t>
            </a:r>
            <a:endParaRPr lang="en-US" sz="2400" b="1" spc="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sp>
        <p:nvSpPr>
          <p:cNvPr id="10" name="Content Placeholder 2"/>
          <p:cNvSpPr txBox="1"/>
          <p:nvPr/>
        </p:nvSpPr>
        <p:spPr>
          <a:xfrm>
            <a:off x="5409184" y="2230378"/>
            <a:ext cx="5760720" cy="44142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v"/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Eclipse IDE for Enterprise Java and Web Developers 2021-2022, Visual Studio Code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v"/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Môi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trường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deploy: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Apache Tomcat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10.1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v"/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Thư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chính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</a:p>
          <a:p>
            <a:pPr marL="742950" lvl="2" indent="-285750">
              <a:lnSpc>
                <a:spcPts val="24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JSP - Standard Tag Library (JSTL) Tutorial, Servlet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742950" lvl="2" indent="-285750">
              <a:lnSpc>
                <a:spcPts val="24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mssql-jdbc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(API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SQL Server)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742950" lvl="2" indent="-285750">
              <a:lnSpc>
                <a:spcPts val="24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commons-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fileupload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commons-io</a:t>
            </a:r>
          </a:p>
          <a:p>
            <a:pPr marL="742950" lvl="2" indent="-285750">
              <a:lnSpc>
                <a:spcPts val="24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org.apache.tomcat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742950" lvl="2" indent="-285750">
              <a:lnSpc>
                <a:spcPts val="2400"/>
              </a:lnSpc>
              <a:buFont typeface="Wingdings" panose="05000000000000000000" pitchFamily="2" charset="2"/>
              <a:buChar char="§"/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pic>
        <p:nvPicPr>
          <p:cNvPr id="15" name="Picture Placeholder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26896" y="881888"/>
            <a:ext cx="2019808" cy="2019808"/>
          </a:xfrm>
          <a:prstGeom prst="rect">
            <a:avLst/>
          </a:prstGeom>
          <a:noFill/>
        </p:spPr>
      </p:pic>
      <p:pic>
        <p:nvPicPr>
          <p:cNvPr id="1032" name="Picture 8" descr="Apache Tomcat RCE (CVE-2020-9484) - Райтап и Эксплойт – Telegrap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" y="3757930"/>
            <a:ext cx="3883660" cy="194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White DNA structur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40636" y="2651760"/>
            <a:ext cx="8110728" cy="1545336"/>
          </a:xfrm>
        </p:spPr>
        <p:txBody>
          <a:bodyPr/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II: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4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4809744" cy="3556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F14EC-FB72-5579-FF07-FF265B65C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8" y="904240"/>
            <a:ext cx="5607948" cy="4297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F96335-05FD-6BAC-5FC7-A9DF13B05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09" y="2428240"/>
            <a:ext cx="6183091" cy="37675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4809744" cy="3556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Use-case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9</a:t>
            </a:fld>
            <a:endParaRPr lang="en-US" dirty="0"/>
          </a:p>
        </p:txBody>
      </p:sp>
      <p:pic>
        <p:nvPicPr>
          <p:cNvPr id="2" name="Picture 1" descr="A diagram of a person with text&#10;&#10;Description automatically generated">
            <a:extLst>
              <a:ext uri="{FF2B5EF4-FFF2-40B4-BE49-F238E27FC236}">
                <a16:creationId xmlns:a16="http://schemas.microsoft.com/office/drawing/2014/main" id="{BC829037-1BA9-F10B-EC7D-8074AA10C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85" y="848995"/>
            <a:ext cx="5325110" cy="5668010"/>
          </a:xfrm>
          <a:prstGeom prst="rect">
            <a:avLst/>
          </a:prstGeom>
        </p:spPr>
      </p:pic>
      <p:pic>
        <p:nvPicPr>
          <p:cNvPr id="5" name="Picture 4" descr="A diagram of a person's work flow&#10;&#10;Description automatically generated">
            <a:extLst>
              <a:ext uri="{FF2B5EF4-FFF2-40B4-BE49-F238E27FC236}">
                <a16:creationId xmlns:a16="http://schemas.microsoft.com/office/drawing/2014/main" id="{BDDDC119-74BB-0CAD-8740-00B97CBF1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720" y="843280"/>
            <a:ext cx="4886960" cy="56387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{ABA2F870-AD59-4FC6-ABA6-9808D14ACDBF}tf67061901_win32</Template>
  <TotalTime>77</TotalTime>
  <Words>477</Words>
  <Application>Microsoft Office PowerPoint</Application>
  <PresentationFormat>Widescreen</PresentationFormat>
  <Paragraphs>82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Daytona Condensed Light</vt:lpstr>
      <vt:lpstr>Posterama</vt:lpstr>
      <vt:lpstr>Times New Roman</vt:lpstr>
      <vt:lpstr>Wingdings</vt:lpstr>
      <vt:lpstr>Office Theme</vt:lpstr>
      <vt:lpstr>WEBSITE BÁN Sách trực tuyến</vt:lpstr>
      <vt:lpstr>PowerPoint Presentation</vt:lpstr>
      <vt:lpstr>Chương I: Giới thiệu website</vt:lpstr>
      <vt:lpstr>1.1. Sơ lược về trang Web</vt:lpstr>
      <vt:lpstr>1.2. Đối tượng người Dùng và các chức năng liên quan</vt:lpstr>
      <vt:lpstr>1.3. Công nghệ sử dụng</vt:lpstr>
      <vt:lpstr>Chương II: Thiết kế hệ thống</vt:lpstr>
      <vt:lpstr>PowerPoint Presentation</vt:lpstr>
      <vt:lpstr>PowerPoint Presentation</vt:lpstr>
      <vt:lpstr>Chương III: Mô tả chức năng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Vai trò Người dùng</vt:lpstr>
      <vt:lpstr>PowerPoint Presentation</vt:lpstr>
      <vt:lpstr>PowerPoint Presentation</vt:lpstr>
      <vt:lpstr>PowerPoint Presentation</vt:lpstr>
      <vt:lpstr>PowerPoint Presentation</vt:lpstr>
      <vt:lpstr>Vai trò admin</vt:lpstr>
      <vt:lpstr>PowerPoint Presentation</vt:lpstr>
      <vt:lpstr>PowerPoint Presentation</vt:lpstr>
      <vt:lpstr>PowerPoint Presentation</vt:lpstr>
      <vt:lpstr>4. HƯỚNG PHÁT TRIỂN THÊM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DẠY HỌC SỐ</dc:title>
  <dc:creator>VO MINH</dc:creator>
  <cp:lastModifiedBy>VO MINH</cp:lastModifiedBy>
  <cp:revision>72</cp:revision>
  <dcterms:created xsi:type="dcterms:W3CDTF">2023-11-21T20:54:00Z</dcterms:created>
  <dcterms:modified xsi:type="dcterms:W3CDTF">2025-05-20T15:38:35Z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32A380842E264E47B63D45EE38EBC5FD</vt:lpwstr>
  </property>
  <property fmtid="{D5CDD505-2E9C-101B-9397-08002B2CF9AE}" pid="4" name="KSOProductBuildVer">
    <vt:lpwstr>1033-11.2.0.11440</vt:lpwstr>
  </property>
</Properties>
</file>